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</p:sldMasterIdLst>
  <p:notesMasterIdLst>
    <p:notesMasterId r:id="rId21"/>
  </p:notesMasterIdLst>
  <p:handoutMasterIdLst>
    <p:handoutMasterId r:id="rId22"/>
  </p:handoutMasterIdLst>
  <p:sldIdLst>
    <p:sldId id="268" r:id="rId3"/>
    <p:sldId id="256" r:id="rId4"/>
    <p:sldId id="301" r:id="rId5"/>
    <p:sldId id="289" r:id="rId6"/>
    <p:sldId id="290" r:id="rId7"/>
    <p:sldId id="291" r:id="rId8"/>
    <p:sldId id="292" r:id="rId9"/>
    <p:sldId id="293" r:id="rId10"/>
    <p:sldId id="302" r:id="rId11"/>
    <p:sldId id="295" r:id="rId12"/>
    <p:sldId id="298" r:id="rId13"/>
    <p:sldId id="303" r:id="rId14"/>
    <p:sldId id="306" r:id="rId15"/>
    <p:sldId id="316" r:id="rId16"/>
    <p:sldId id="317" r:id="rId17"/>
    <p:sldId id="318" r:id="rId18"/>
    <p:sldId id="320" r:id="rId19"/>
    <p:sldId id="32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0484" autoAdjust="0"/>
  </p:normalViewPr>
  <p:slideViewPr>
    <p:cSldViewPr snapToGrid="0">
      <p:cViewPr varScale="1">
        <p:scale>
          <a:sx n="100" d="100"/>
          <a:sy n="100" d="100"/>
        </p:scale>
        <p:origin x="98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50A2A-7D28-4EC7-8A7B-990B1016EA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2CE155-A504-433A-B758-C674F2FC5952}">
      <dgm:prSet/>
      <dgm:spPr/>
      <dgm:t>
        <a:bodyPr/>
        <a:lstStyle/>
        <a:p>
          <a:r>
            <a:rPr lang="en-US"/>
            <a:t>Our partners </a:t>
          </a:r>
        </a:p>
      </dgm:t>
    </dgm:pt>
    <dgm:pt modelId="{82E637FA-511D-4661-A2C3-CB5ED477A810}" type="parTrans" cxnId="{00B1F8F4-0BAD-46EE-B176-580407B79C2A}">
      <dgm:prSet/>
      <dgm:spPr/>
      <dgm:t>
        <a:bodyPr/>
        <a:lstStyle/>
        <a:p>
          <a:endParaRPr lang="en-US"/>
        </a:p>
      </dgm:t>
    </dgm:pt>
    <dgm:pt modelId="{F0051CDB-ED96-4C33-AABF-E0774AFDBE07}" type="sibTrans" cxnId="{00B1F8F4-0BAD-46EE-B176-580407B79C2A}">
      <dgm:prSet/>
      <dgm:spPr/>
      <dgm:t>
        <a:bodyPr/>
        <a:lstStyle/>
        <a:p>
          <a:endParaRPr lang="en-US"/>
        </a:p>
      </dgm:t>
    </dgm:pt>
    <dgm:pt modelId="{B304CF77-273C-4A04-88C6-23ADDA8EB2A5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Our products</a:t>
          </a:r>
        </a:p>
      </dgm:t>
    </dgm:pt>
    <dgm:pt modelId="{235C1904-8613-47B7-AF1E-2C6A965864E7}" type="parTrans" cxnId="{52A13DCF-147F-47D6-B4EE-9669E9FCBAA5}">
      <dgm:prSet/>
      <dgm:spPr/>
      <dgm:t>
        <a:bodyPr/>
        <a:lstStyle/>
        <a:p>
          <a:endParaRPr lang="en-US"/>
        </a:p>
      </dgm:t>
    </dgm:pt>
    <dgm:pt modelId="{2B609132-BA17-4362-825A-89830D71FB89}" type="sibTrans" cxnId="{52A13DCF-147F-47D6-B4EE-9669E9FCBAA5}">
      <dgm:prSet/>
      <dgm:spPr/>
      <dgm:t>
        <a:bodyPr/>
        <a:lstStyle/>
        <a:p>
          <a:endParaRPr lang="en-US"/>
        </a:p>
      </dgm:t>
    </dgm:pt>
    <dgm:pt modelId="{9B866B8A-36F6-4F4A-A686-E95120C55884}">
      <dgm:prSet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/>
            <a:t>Engineering services</a:t>
          </a:r>
        </a:p>
      </dgm:t>
    </dgm:pt>
    <dgm:pt modelId="{4F3603B4-6693-4ED1-8D6B-7AF01AB801C9}" type="parTrans" cxnId="{FDC7D053-5603-4F87-8292-0275181CA846}">
      <dgm:prSet/>
      <dgm:spPr/>
      <dgm:t>
        <a:bodyPr/>
        <a:lstStyle/>
        <a:p>
          <a:endParaRPr lang="en-US"/>
        </a:p>
      </dgm:t>
    </dgm:pt>
    <dgm:pt modelId="{1FC7BF39-779F-4A6A-A258-6A0B3C0FFA44}" type="sibTrans" cxnId="{FDC7D053-5603-4F87-8292-0275181CA846}">
      <dgm:prSet/>
      <dgm:spPr/>
      <dgm:t>
        <a:bodyPr/>
        <a:lstStyle/>
        <a:p>
          <a:endParaRPr lang="en-US"/>
        </a:p>
      </dgm:t>
    </dgm:pt>
    <dgm:pt modelId="{4466B459-5399-459F-865E-2D0599C1EE6F}">
      <dgm:prSet/>
      <dgm:spPr/>
      <dgm:t>
        <a:bodyPr/>
        <a:lstStyle/>
        <a:p>
          <a:r>
            <a:rPr lang="en-US" dirty="0"/>
            <a:t>References</a:t>
          </a:r>
        </a:p>
      </dgm:t>
    </dgm:pt>
    <dgm:pt modelId="{2B467D56-86E2-49AC-9EEA-073EB300D852}" type="parTrans" cxnId="{A00A6A63-D74F-4101-B368-E01ED178AAC3}">
      <dgm:prSet/>
      <dgm:spPr/>
      <dgm:t>
        <a:bodyPr/>
        <a:lstStyle/>
        <a:p>
          <a:endParaRPr lang="en-US"/>
        </a:p>
      </dgm:t>
    </dgm:pt>
    <dgm:pt modelId="{41204FC3-186D-4EB8-9AB5-18DF74CAD3B8}" type="sibTrans" cxnId="{A00A6A63-D74F-4101-B368-E01ED178AAC3}">
      <dgm:prSet/>
      <dgm:spPr/>
      <dgm:t>
        <a:bodyPr/>
        <a:lstStyle/>
        <a:p>
          <a:endParaRPr lang="en-US"/>
        </a:p>
      </dgm:t>
    </dgm:pt>
    <dgm:pt modelId="{C02C23E1-B4C1-436E-B4FD-6BDE75CB4EA9}" type="pres">
      <dgm:prSet presAssocID="{33950A2A-7D28-4EC7-8A7B-990B1016EA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7EF029-3AC5-445A-930C-83F83744A84E}" type="pres">
      <dgm:prSet presAssocID="{9F2CE155-A504-433A-B758-C674F2FC5952}" presName="hierRoot1" presStyleCnt="0"/>
      <dgm:spPr/>
    </dgm:pt>
    <dgm:pt modelId="{2F1D93F7-A45F-4360-9393-ED63C836C29F}" type="pres">
      <dgm:prSet presAssocID="{9F2CE155-A504-433A-B758-C674F2FC5952}" presName="composite" presStyleCnt="0"/>
      <dgm:spPr/>
    </dgm:pt>
    <dgm:pt modelId="{9A496BD0-8BDE-4F5F-B18E-1EBE47C4BADB}" type="pres">
      <dgm:prSet presAssocID="{9F2CE155-A504-433A-B758-C674F2FC5952}" presName="background" presStyleLbl="node0" presStyleIdx="0" presStyleCnt="4"/>
      <dgm:spPr/>
    </dgm:pt>
    <dgm:pt modelId="{24CA9349-F725-489B-B5B5-E9A02D963EBB}" type="pres">
      <dgm:prSet presAssocID="{9F2CE155-A504-433A-B758-C674F2FC5952}" presName="text" presStyleLbl="fgAcc0" presStyleIdx="0" presStyleCnt="4">
        <dgm:presLayoutVars>
          <dgm:chPref val="3"/>
        </dgm:presLayoutVars>
      </dgm:prSet>
      <dgm:spPr/>
    </dgm:pt>
    <dgm:pt modelId="{0AF115AA-C40B-4BF6-A479-14AC5F651C1F}" type="pres">
      <dgm:prSet presAssocID="{9F2CE155-A504-433A-B758-C674F2FC5952}" presName="hierChild2" presStyleCnt="0"/>
      <dgm:spPr/>
    </dgm:pt>
    <dgm:pt modelId="{1CEE3379-0AC1-4DE0-B450-1E9EF072F6F9}" type="pres">
      <dgm:prSet presAssocID="{B304CF77-273C-4A04-88C6-23ADDA8EB2A5}" presName="hierRoot1" presStyleCnt="0"/>
      <dgm:spPr/>
    </dgm:pt>
    <dgm:pt modelId="{5765AA4D-B615-4D06-8793-81F27BB1823F}" type="pres">
      <dgm:prSet presAssocID="{B304CF77-273C-4A04-88C6-23ADDA8EB2A5}" presName="composite" presStyleCnt="0"/>
      <dgm:spPr/>
    </dgm:pt>
    <dgm:pt modelId="{901E4E70-46AD-4091-B0E9-87D80F63B807}" type="pres">
      <dgm:prSet presAssocID="{B304CF77-273C-4A04-88C6-23ADDA8EB2A5}" presName="background" presStyleLbl="node0" presStyleIdx="1" presStyleCnt="4"/>
      <dgm:spPr/>
    </dgm:pt>
    <dgm:pt modelId="{31FB6FFA-0676-4698-B827-08F513BB1116}" type="pres">
      <dgm:prSet presAssocID="{B304CF77-273C-4A04-88C6-23ADDA8EB2A5}" presName="text" presStyleLbl="fgAcc0" presStyleIdx="1" presStyleCnt="4">
        <dgm:presLayoutVars>
          <dgm:chPref val="3"/>
        </dgm:presLayoutVars>
      </dgm:prSet>
      <dgm:spPr/>
    </dgm:pt>
    <dgm:pt modelId="{BEF6CE2D-4158-4BFB-AF89-C430F69A2553}" type="pres">
      <dgm:prSet presAssocID="{B304CF77-273C-4A04-88C6-23ADDA8EB2A5}" presName="hierChild2" presStyleCnt="0"/>
      <dgm:spPr/>
    </dgm:pt>
    <dgm:pt modelId="{DA91D0F0-6204-4823-8052-6E113F222B8B}" type="pres">
      <dgm:prSet presAssocID="{9B866B8A-36F6-4F4A-A686-E95120C55884}" presName="hierRoot1" presStyleCnt="0"/>
      <dgm:spPr/>
    </dgm:pt>
    <dgm:pt modelId="{7D963997-FA51-4EDC-AF8F-F25A17E43DF0}" type="pres">
      <dgm:prSet presAssocID="{9B866B8A-36F6-4F4A-A686-E95120C55884}" presName="composite" presStyleCnt="0"/>
      <dgm:spPr/>
    </dgm:pt>
    <dgm:pt modelId="{C9BC46C9-0CEA-4332-AF21-3E22E683CB2F}" type="pres">
      <dgm:prSet presAssocID="{9B866B8A-36F6-4F4A-A686-E95120C55884}" presName="background" presStyleLbl="node0" presStyleIdx="2" presStyleCnt="4"/>
      <dgm:spPr/>
    </dgm:pt>
    <dgm:pt modelId="{055D0645-BD71-4AC1-882D-C15929571625}" type="pres">
      <dgm:prSet presAssocID="{9B866B8A-36F6-4F4A-A686-E95120C55884}" presName="text" presStyleLbl="fgAcc0" presStyleIdx="2" presStyleCnt="4">
        <dgm:presLayoutVars>
          <dgm:chPref val="3"/>
        </dgm:presLayoutVars>
      </dgm:prSet>
      <dgm:spPr/>
    </dgm:pt>
    <dgm:pt modelId="{423E7F59-28DE-499D-B451-D51926A7CA5E}" type="pres">
      <dgm:prSet presAssocID="{9B866B8A-36F6-4F4A-A686-E95120C55884}" presName="hierChild2" presStyleCnt="0"/>
      <dgm:spPr/>
    </dgm:pt>
    <dgm:pt modelId="{0F90F04F-7426-46C2-876D-8B29B994E2C8}" type="pres">
      <dgm:prSet presAssocID="{4466B459-5399-459F-865E-2D0599C1EE6F}" presName="hierRoot1" presStyleCnt="0"/>
      <dgm:spPr/>
    </dgm:pt>
    <dgm:pt modelId="{0B24905F-8BB8-4337-B366-C68C411AFA40}" type="pres">
      <dgm:prSet presAssocID="{4466B459-5399-459F-865E-2D0599C1EE6F}" presName="composite" presStyleCnt="0"/>
      <dgm:spPr/>
    </dgm:pt>
    <dgm:pt modelId="{87DC7CF4-46CC-4614-B8EC-F5DCB0B14733}" type="pres">
      <dgm:prSet presAssocID="{4466B459-5399-459F-865E-2D0599C1EE6F}" presName="background" presStyleLbl="node0" presStyleIdx="3" presStyleCnt="4"/>
      <dgm:spPr/>
    </dgm:pt>
    <dgm:pt modelId="{F297AD39-7350-46A8-8D24-071C0BC26A95}" type="pres">
      <dgm:prSet presAssocID="{4466B459-5399-459F-865E-2D0599C1EE6F}" presName="text" presStyleLbl="fgAcc0" presStyleIdx="3" presStyleCnt="4">
        <dgm:presLayoutVars>
          <dgm:chPref val="3"/>
        </dgm:presLayoutVars>
      </dgm:prSet>
      <dgm:spPr/>
    </dgm:pt>
    <dgm:pt modelId="{8135F462-89BA-41CB-AB9E-FE96DAE50FA5}" type="pres">
      <dgm:prSet presAssocID="{4466B459-5399-459F-865E-2D0599C1EE6F}" presName="hierChild2" presStyleCnt="0"/>
      <dgm:spPr/>
    </dgm:pt>
  </dgm:ptLst>
  <dgm:cxnLst>
    <dgm:cxn modelId="{CF20855D-E800-4F9B-919C-3F710EB5CA22}" type="presOf" srcId="{9F2CE155-A504-433A-B758-C674F2FC5952}" destId="{24CA9349-F725-489B-B5B5-E9A02D963EBB}" srcOrd="0" destOrd="0" presId="urn:microsoft.com/office/officeart/2005/8/layout/hierarchy1"/>
    <dgm:cxn modelId="{A00A6A63-D74F-4101-B368-E01ED178AAC3}" srcId="{33950A2A-7D28-4EC7-8A7B-990B1016EADB}" destId="{4466B459-5399-459F-865E-2D0599C1EE6F}" srcOrd="3" destOrd="0" parTransId="{2B467D56-86E2-49AC-9EEA-073EB300D852}" sibTransId="{41204FC3-186D-4EB8-9AB5-18DF74CAD3B8}"/>
    <dgm:cxn modelId="{741F7B43-EB3E-404E-9E02-88A9DE88A8F7}" type="presOf" srcId="{B304CF77-273C-4A04-88C6-23ADDA8EB2A5}" destId="{31FB6FFA-0676-4698-B827-08F513BB1116}" srcOrd="0" destOrd="0" presId="urn:microsoft.com/office/officeart/2005/8/layout/hierarchy1"/>
    <dgm:cxn modelId="{86FAC166-1E6F-41B2-9EE9-D904608BC74E}" type="presOf" srcId="{33950A2A-7D28-4EC7-8A7B-990B1016EADB}" destId="{C02C23E1-B4C1-436E-B4FD-6BDE75CB4EA9}" srcOrd="0" destOrd="0" presId="urn:microsoft.com/office/officeart/2005/8/layout/hierarchy1"/>
    <dgm:cxn modelId="{9ACCE846-7320-4012-A4E8-219DEB1F2B44}" type="presOf" srcId="{9B866B8A-36F6-4F4A-A686-E95120C55884}" destId="{055D0645-BD71-4AC1-882D-C15929571625}" srcOrd="0" destOrd="0" presId="urn:microsoft.com/office/officeart/2005/8/layout/hierarchy1"/>
    <dgm:cxn modelId="{FDC7D053-5603-4F87-8292-0275181CA846}" srcId="{33950A2A-7D28-4EC7-8A7B-990B1016EADB}" destId="{9B866B8A-36F6-4F4A-A686-E95120C55884}" srcOrd="2" destOrd="0" parTransId="{4F3603B4-6693-4ED1-8D6B-7AF01AB801C9}" sibTransId="{1FC7BF39-779F-4A6A-A258-6A0B3C0FFA44}"/>
    <dgm:cxn modelId="{F7555584-5E2A-44E5-92AD-C5AFB6607DF6}" type="presOf" srcId="{4466B459-5399-459F-865E-2D0599C1EE6F}" destId="{F297AD39-7350-46A8-8D24-071C0BC26A95}" srcOrd="0" destOrd="0" presId="urn:microsoft.com/office/officeart/2005/8/layout/hierarchy1"/>
    <dgm:cxn modelId="{52A13DCF-147F-47D6-B4EE-9669E9FCBAA5}" srcId="{33950A2A-7D28-4EC7-8A7B-990B1016EADB}" destId="{B304CF77-273C-4A04-88C6-23ADDA8EB2A5}" srcOrd="1" destOrd="0" parTransId="{235C1904-8613-47B7-AF1E-2C6A965864E7}" sibTransId="{2B609132-BA17-4362-825A-89830D71FB89}"/>
    <dgm:cxn modelId="{00B1F8F4-0BAD-46EE-B176-580407B79C2A}" srcId="{33950A2A-7D28-4EC7-8A7B-990B1016EADB}" destId="{9F2CE155-A504-433A-B758-C674F2FC5952}" srcOrd="0" destOrd="0" parTransId="{82E637FA-511D-4661-A2C3-CB5ED477A810}" sibTransId="{F0051CDB-ED96-4C33-AABF-E0774AFDBE07}"/>
    <dgm:cxn modelId="{45EC84FB-73B2-418A-9C4C-D59702903772}" type="presParOf" srcId="{C02C23E1-B4C1-436E-B4FD-6BDE75CB4EA9}" destId="{697EF029-3AC5-445A-930C-83F83744A84E}" srcOrd="0" destOrd="0" presId="urn:microsoft.com/office/officeart/2005/8/layout/hierarchy1"/>
    <dgm:cxn modelId="{2806D2F1-B83E-48D4-ACC7-0678BEC01F54}" type="presParOf" srcId="{697EF029-3AC5-445A-930C-83F83744A84E}" destId="{2F1D93F7-A45F-4360-9393-ED63C836C29F}" srcOrd="0" destOrd="0" presId="urn:microsoft.com/office/officeart/2005/8/layout/hierarchy1"/>
    <dgm:cxn modelId="{7DD947A2-651E-401C-915B-876FED9A32B7}" type="presParOf" srcId="{2F1D93F7-A45F-4360-9393-ED63C836C29F}" destId="{9A496BD0-8BDE-4F5F-B18E-1EBE47C4BADB}" srcOrd="0" destOrd="0" presId="urn:microsoft.com/office/officeart/2005/8/layout/hierarchy1"/>
    <dgm:cxn modelId="{29110662-6A24-4005-AD39-31E10BE0892A}" type="presParOf" srcId="{2F1D93F7-A45F-4360-9393-ED63C836C29F}" destId="{24CA9349-F725-489B-B5B5-E9A02D963EBB}" srcOrd="1" destOrd="0" presId="urn:microsoft.com/office/officeart/2005/8/layout/hierarchy1"/>
    <dgm:cxn modelId="{5181012F-5010-49C5-94E7-E6BADF33AE1A}" type="presParOf" srcId="{697EF029-3AC5-445A-930C-83F83744A84E}" destId="{0AF115AA-C40B-4BF6-A479-14AC5F651C1F}" srcOrd="1" destOrd="0" presId="urn:microsoft.com/office/officeart/2005/8/layout/hierarchy1"/>
    <dgm:cxn modelId="{400E9AC8-28F6-41E1-97EE-B8E232D3B1C1}" type="presParOf" srcId="{C02C23E1-B4C1-436E-B4FD-6BDE75CB4EA9}" destId="{1CEE3379-0AC1-4DE0-B450-1E9EF072F6F9}" srcOrd="1" destOrd="0" presId="urn:microsoft.com/office/officeart/2005/8/layout/hierarchy1"/>
    <dgm:cxn modelId="{E8EB0874-8C0C-4934-B1BC-749555370E4C}" type="presParOf" srcId="{1CEE3379-0AC1-4DE0-B450-1E9EF072F6F9}" destId="{5765AA4D-B615-4D06-8793-81F27BB1823F}" srcOrd="0" destOrd="0" presId="urn:microsoft.com/office/officeart/2005/8/layout/hierarchy1"/>
    <dgm:cxn modelId="{C2048295-1C22-435F-9AA4-29A23B695363}" type="presParOf" srcId="{5765AA4D-B615-4D06-8793-81F27BB1823F}" destId="{901E4E70-46AD-4091-B0E9-87D80F63B807}" srcOrd="0" destOrd="0" presId="urn:microsoft.com/office/officeart/2005/8/layout/hierarchy1"/>
    <dgm:cxn modelId="{41F33FCB-A789-46A1-8D6F-8C8593E32C02}" type="presParOf" srcId="{5765AA4D-B615-4D06-8793-81F27BB1823F}" destId="{31FB6FFA-0676-4698-B827-08F513BB1116}" srcOrd="1" destOrd="0" presId="urn:microsoft.com/office/officeart/2005/8/layout/hierarchy1"/>
    <dgm:cxn modelId="{98F75381-22C0-4826-8997-26E88E561EB2}" type="presParOf" srcId="{1CEE3379-0AC1-4DE0-B450-1E9EF072F6F9}" destId="{BEF6CE2D-4158-4BFB-AF89-C430F69A2553}" srcOrd="1" destOrd="0" presId="urn:microsoft.com/office/officeart/2005/8/layout/hierarchy1"/>
    <dgm:cxn modelId="{46C87989-03FA-4EA5-B45C-69145B40E291}" type="presParOf" srcId="{C02C23E1-B4C1-436E-B4FD-6BDE75CB4EA9}" destId="{DA91D0F0-6204-4823-8052-6E113F222B8B}" srcOrd="2" destOrd="0" presId="urn:microsoft.com/office/officeart/2005/8/layout/hierarchy1"/>
    <dgm:cxn modelId="{7A0E2931-7737-48BD-AE2E-17BFDB9B369F}" type="presParOf" srcId="{DA91D0F0-6204-4823-8052-6E113F222B8B}" destId="{7D963997-FA51-4EDC-AF8F-F25A17E43DF0}" srcOrd="0" destOrd="0" presId="urn:microsoft.com/office/officeart/2005/8/layout/hierarchy1"/>
    <dgm:cxn modelId="{2CB5BE12-C166-4121-86BC-2E77FB3430DB}" type="presParOf" srcId="{7D963997-FA51-4EDC-AF8F-F25A17E43DF0}" destId="{C9BC46C9-0CEA-4332-AF21-3E22E683CB2F}" srcOrd="0" destOrd="0" presId="urn:microsoft.com/office/officeart/2005/8/layout/hierarchy1"/>
    <dgm:cxn modelId="{68E711B6-7892-455D-A740-4B7471F952CD}" type="presParOf" srcId="{7D963997-FA51-4EDC-AF8F-F25A17E43DF0}" destId="{055D0645-BD71-4AC1-882D-C15929571625}" srcOrd="1" destOrd="0" presId="urn:microsoft.com/office/officeart/2005/8/layout/hierarchy1"/>
    <dgm:cxn modelId="{AF82936B-F849-4F54-8D4A-47793D77A687}" type="presParOf" srcId="{DA91D0F0-6204-4823-8052-6E113F222B8B}" destId="{423E7F59-28DE-499D-B451-D51926A7CA5E}" srcOrd="1" destOrd="0" presId="urn:microsoft.com/office/officeart/2005/8/layout/hierarchy1"/>
    <dgm:cxn modelId="{8733FD22-56C0-416D-9A01-56ADDB94D0A9}" type="presParOf" srcId="{C02C23E1-B4C1-436E-B4FD-6BDE75CB4EA9}" destId="{0F90F04F-7426-46C2-876D-8B29B994E2C8}" srcOrd="3" destOrd="0" presId="urn:microsoft.com/office/officeart/2005/8/layout/hierarchy1"/>
    <dgm:cxn modelId="{5E9B8D80-F6DA-49F6-9BF3-8A3CB652762F}" type="presParOf" srcId="{0F90F04F-7426-46C2-876D-8B29B994E2C8}" destId="{0B24905F-8BB8-4337-B366-C68C411AFA40}" srcOrd="0" destOrd="0" presId="urn:microsoft.com/office/officeart/2005/8/layout/hierarchy1"/>
    <dgm:cxn modelId="{26B9E481-8712-42D9-BBFC-5161C138CCC0}" type="presParOf" srcId="{0B24905F-8BB8-4337-B366-C68C411AFA40}" destId="{87DC7CF4-46CC-4614-B8EC-F5DCB0B14733}" srcOrd="0" destOrd="0" presId="urn:microsoft.com/office/officeart/2005/8/layout/hierarchy1"/>
    <dgm:cxn modelId="{7313F1D5-749F-4660-B4B3-488FC81CD334}" type="presParOf" srcId="{0B24905F-8BB8-4337-B366-C68C411AFA40}" destId="{F297AD39-7350-46A8-8D24-071C0BC26A95}" srcOrd="1" destOrd="0" presId="urn:microsoft.com/office/officeart/2005/8/layout/hierarchy1"/>
    <dgm:cxn modelId="{C93A5272-FD30-40E8-9C36-1CB43A411AB6}" type="presParOf" srcId="{0F90F04F-7426-46C2-876D-8B29B994E2C8}" destId="{8135F462-89BA-41CB-AB9E-FE96DAE50F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96BD0-8BDE-4F5F-B18E-1EBE47C4BADB}">
      <dsp:nvSpPr>
        <dsp:cNvPr id="0" name=""/>
        <dsp:cNvSpPr/>
      </dsp:nvSpPr>
      <dsp:spPr>
        <a:xfrm>
          <a:off x="2946" y="34488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A9349-F725-489B-B5B5-E9A02D963EBB}">
      <dsp:nvSpPr>
        <dsp:cNvPr id="0" name=""/>
        <dsp:cNvSpPr/>
      </dsp:nvSpPr>
      <dsp:spPr>
        <a:xfrm>
          <a:off x="236726" y="566970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Our partners </a:t>
          </a:r>
        </a:p>
      </dsp:txBody>
      <dsp:txXfrm>
        <a:off x="275858" y="606102"/>
        <a:ext cx="2025748" cy="1257784"/>
      </dsp:txXfrm>
    </dsp:sp>
    <dsp:sp modelId="{901E4E70-46AD-4091-B0E9-87D80F63B807}">
      <dsp:nvSpPr>
        <dsp:cNvPr id="0" name=""/>
        <dsp:cNvSpPr/>
      </dsp:nvSpPr>
      <dsp:spPr>
        <a:xfrm>
          <a:off x="2574518" y="34488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B6FFA-0676-4698-B827-08F513BB1116}">
      <dsp:nvSpPr>
        <dsp:cNvPr id="0" name=""/>
        <dsp:cNvSpPr/>
      </dsp:nvSpPr>
      <dsp:spPr>
        <a:xfrm>
          <a:off x="2808297" y="566970"/>
          <a:ext cx="2104012" cy="133604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Our products</a:t>
          </a:r>
        </a:p>
      </dsp:txBody>
      <dsp:txXfrm>
        <a:off x="2847429" y="606102"/>
        <a:ext cx="2025748" cy="1257784"/>
      </dsp:txXfrm>
    </dsp:sp>
    <dsp:sp modelId="{C9BC46C9-0CEA-4332-AF21-3E22E683CB2F}">
      <dsp:nvSpPr>
        <dsp:cNvPr id="0" name=""/>
        <dsp:cNvSpPr/>
      </dsp:nvSpPr>
      <dsp:spPr>
        <a:xfrm>
          <a:off x="5146089" y="34488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D0645-BD71-4AC1-882D-C15929571625}">
      <dsp:nvSpPr>
        <dsp:cNvPr id="0" name=""/>
        <dsp:cNvSpPr/>
      </dsp:nvSpPr>
      <dsp:spPr>
        <a:xfrm>
          <a:off x="5379868" y="566970"/>
          <a:ext cx="2104012" cy="133604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Engineering services</a:t>
          </a:r>
        </a:p>
      </dsp:txBody>
      <dsp:txXfrm>
        <a:off x="5419000" y="606102"/>
        <a:ext cx="2025748" cy="1257784"/>
      </dsp:txXfrm>
    </dsp:sp>
    <dsp:sp modelId="{87DC7CF4-46CC-4614-B8EC-F5DCB0B14733}">
      <dsp:nvSpPr>
        <dsp:cNvPr id="0" name=""/>
        <dsp:cNvSpPr/>
      </dsp:nvSpPr>
      <dsp:spPr>
        <a:xfrm>
          <a:off x="7717661" y="344880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7AD39-7350-46A8-8D24-071C0BC26A95}">
      <dsp:nvSpPr>
        <dsp:cNvPr id="0" name=""/>
        <dsp:cNvSpPr/>
      </dsp:nvSpPr>
      <dsp:spPr>
        <a:xfrm>
          <a:off x="7951440" y="566970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References</a:t>
          </a:r>
        </a:p>
      </dsp:txBody>
      <dsp:txXfrm>
        <a:off x="7990572" y="606102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14-Aug-24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14-Aug-24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19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Nawaplastic</a:t>
            </a:r>
            <a:r>
              <a:rPr lang="en-US" dirty="0"/>
              <a:t> Rayong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Material :  CaCO3 &amp; PVC powder  /  Capacity : 8 Ton /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 / Distance : 40 mt.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Type of system : Dense Phase /   N° 5 Transporters 640 LT.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 304 )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1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  <a:p>
            <a:pPr marL="228600" indent="-228600">
              <a:buAutoNum type="arabicPeriod"/>
            </a:pPr>
            <a:r>
              <a:rPr lang="en-US" dirty="0"/>
              <a:t>Suitable for 30 – 100 m </a:t>
            </a:r>
            <a:r>
              <a:rPr lang="th-TH" dirty="0"/>
              <a:t>(เหมาะสำหรับระยะทาง 30 – 100 ม) 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Economical </a:t>
            </a:r>
            <a:r>
              <a:rPr lang="th-TH" dirty="0"/>
              <a:t>(ลงทุนต่ำ)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High maintenance due to wear in rotary valve and pipe </a:t>
            </a:r>
            <a:r>
              <a:rPr lang="th-TH" dirty="0"/>
              <a:t>(ค่าดูแลรักษาสูง เนื่องจากมีชิ้นส่วนที่ขยับ มีมอเตอร์)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Disadvantage</a:t>
            </a:r>
          </a:p>
          <a:p>
            <a:pPr marL="228600" indent="-228600">
              <a:buAutoNum type="arabicPeriod"/>
            </a:pPr>
            <a:r>
              <a:rPr lang="th-TH" dirty="0"/>
              <a:t>วัสดุวิ่งเร็วในท่อ 30 </a:t>
            </a:r>
            <a:r>
              <a:rPr lang="en-US" dirty="0"/>
              <a:t>m/s</a:t>
            </a:r>
          </a:p>
          <a:p>
            <a:pPr marL="0" indent="0">
              <a:buNone/>
            </a:pPr>
            <a:r>
              <a:rPr lang="en-US" dirty="0"/>
              <a:t>      1.1 </a:t>
            </a:r>
            <a:r>
              <a:rPr lang="th-TH" dirty="0"/>
              <a:t>ถ้าวัสดุมความคม ทำให้ท่อเสียหาย</a:t>
            </a:r>
          </a:p>
          <a:p>
            <a:pPr marL="0" indent="0">
              <a:buNone/>
            </a:pPr>
            <a:r>
              <a:rPr lang="th-TH" dirty="0"/>
              <a:t>      1.2 ทำให้วัสดุ เสียหาย หรือแตกได้</a:t>
            </a:r>
          </a:p>
          <a:p>
            <a:pPr marL="0" indent="0">
              <a:buNone/>
            </a:pPr>
            <a:r>
              <a:rPr lang="th-TH" dirty="0"/>
              <a:t>      1.3 ของที่ผสมแล้ว มีการแยกตัว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5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</a:t>
            </a:r>
          </a:p>
          <a:p>
            <a:pPr marL="228600" indent="-228600">
              <a:buAutoNum type="arabicPeriod"/>
            </a:pPr>
            <a:r>
              <a:rPr lang="th-TH" dirty="0"/>
              <a:t>วัสดุวิ่งเร็วในท่อ 10 </a:t>
            </a:r>
            <a:r>
              <a:rPr lang="en-US" dirty="0"/>
              <a:t>m/s</a:t>
            </a:r>
          </a:p>
          <a:p>
            <a:pPr marL="0" indent="0">
              <a:buNone/>
            </a:pPr>
            <a:r>
              <a:rPr lang="en-US" dirty="0"/>
              <a:t>      1.1 </a:t>
            </a:r>
            <a:r>
              <a:rPr lang="th-TH" dirty="0"/>
              <a:t>ค่าดูแลรักษาน้อย</a:t>
            </a:r>
          </a:p>
          <a:p>
            <a:pPr marL="0" indent="0">
              <a:buNone/>
            </a:pPr>
            <a:r>
              <a:rPr lang="th-TH" dirty="0"/>
              <a:t>      1.2 วัสดุไปช้า ทำให้แตกน้อยลง</a:t>
            </a:r>
          </a:p>
          <a:p>
            <a:pPr marL="0" indent="0">
              <a:buNone/>
            </a:pPr>
            <a:r>
              <a:rPr lang="th-TH" dirty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2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</a:t>
            </a:r>
          </a:p>
          <a:p>
            <a:pPr marL="228600" indent="-228600">
              <a:buAutoNum type="arabicPeriod"/>
            </a:pPr>
            <a:r>
              <a:rPr lang="th-TH" dirty="0"/>
              <a:t>วัสดุวิ่งเร็วในท่อ 10 </a:t>
            </a:r>
            <a:r>
              <a:rPr lang="en-US" dirty="0"/>
              <a:t>m/s</a:t>
            </a:r>
          </a:p>
          <a:p>
            <a:pPr marL="0" indent="0">
              <a:buNone/>
            </a:pPr>
            <a:r>
              <a:rPr lang="en-US" dirty="0"/>
              <a:t>      1.1 </a:t>
            </a:r>
            <a:r>
              <a:rPr lang="th-TH" dirty="0"/>
              <a:t>ค่าดูแลรักษาน้อย</a:t>
            </a:r>
          </a:p>
          <a:p>
            <a:pPr marL="0" indent="0">
              <a:buNone/>
            </a:pPr>
            <a:r>
              <a:rPr lang="th-TH" dirty="0"/>
              <a:t>      1.2 วัสดุไปช้า ทำให้แตกน้อยลง</a:t>
            </a:r>
          </a:p>
          <a:p>
            <a:pPr marL="0" indent="0">
              <a:buNone/>
            </a:pPr>
            <a:r>
              <a:rPr lang="th-TH" dirty="0"/>
              <a:t>      1.3 วัสดุที่ผสม มีการแยกตัวน้อย</a:t>
            </a:r>
          </a:p>
          <a:p>
            <a:pPr marL="0" indent="0">
              <a:buNone/>
            </a:pPr>
            <a:r>
              <a:rPr lang="th-TH" dirty="0"/>
              <a:t>      1.4 เหมาะสำหรับ 20 – 400 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1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4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5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4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E936-883D-4D7B-BCD2-05A145D54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1105F-F670-447D-8DE0-DF87B91A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C712-A538-4372-86D3-DC6EF0FA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6A4F-8625-4412-BDA7-1C01EEB6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7E8C2-EC45-4653-AF47-3812DE28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67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E98C-286E-427B-BC71-4CABE9BD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F34D-D0C5-4F7A-872D-2AC284BDA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1EA2-B0C1-42DE-90A2-50E087A1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1E37-2119-4D72-A9E8-FCFE11AC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BDB9-1979-4EE7-89A1-7DCEBE55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19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B55A-9E18-4C12-B497-2AA96569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E0D1B-266F-4B9D-AFAC-F158D4FB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53D76-6856-4BF4-9AD9-BD4C4C27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C639A-8440-494D-B1B9-611125F90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8627E-31FA-49C9-91BD-0E7B495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835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F1BB-EF0B-43AD-818D-699EE0AE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8D48-178D-4A84-9DF2-25500D13B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FE58B-C67C-47CD-83C0-DF4732379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1F058-2338-45AB-9A23-50319831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AB235-39D9-455A-BC59-C71E7C90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03B6-E3BB-44FC-BE4B-0DCECDA3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471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199A-FA5B-4CCA-B1B0-57DBCEA5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60CDA-9973-4072-9388-9BC09DF2D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3FD00-D136-4DCF-A5B2-D9301CC3A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965DD-6162-424E-98E4-442C87EA0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569E6-6CCD-479B-B710-3AF52610B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DA0C8-7237-4BC9-BBBA-62D934DB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4A24A-2226-411E-A9A8-B5991CAE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CEC78-DE47-4E6F-B0E0-726C1F06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76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D3FA-F451-4EC1-B520-77BBD017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7113A-01AE-4B7B-9676-428274B8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23A3B-296F-4F5C-BA97-934F7768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0147-7D1C-4D1A-8928-DF2A2314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5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1DA26-9193-4302-AC9F-C1377AFD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16EFA-396F-4E5C-8FEB-9F9BEDB9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ADD9A-CE7B-456F-B07C-E6058C23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679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5512-682A-4E3E-9EFC-617507E2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5829D-FB5B-41AE-8F87-F926A680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7F5FA-14E6-44C6-A9EA-D7458B9AF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26E76-C3CE-4EC1-9D5D-24E777E0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23159-EAB6-4059-9F59-E2DDB836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D6A3-1371-4665-AA2E-269E270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53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A5AF-474F-42BC-AE9C-F868B4B5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D1F73-A520-43A4-8D01-6BB125AE7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48573-C8E9-4DF1-94C2-993077CF9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C9974-8161-4F57-A92D-B26E82D5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FC200-8E28-4E8F-9973-D2CFAC0E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5C8CF-1CC9-4428-83C9-A99BD177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20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42DC-DAE3-4595-9DE1-E14BB000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4CE07-4691-4449-B123-D1D3A92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21DF0-2CE0-48E8-B7C6-7C1629C2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275B2-99C7-434E-B8BC-D9D19342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246B-EA47-4E22-B2AD-E7564DD3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01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7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C9E0FD-6FBE-44C7-AFBC-19E31BFDD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A6EB-991D-427B-B62E-0CB0A43E5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B73E3-8A13-4A0D-A485-23ED130B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F98A-8A8C-4135-BC95-06FF48D7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98584-BCB8-4BC1-AEA0-687F1146A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018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4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7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14-Aug-24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E01B4-85AF-4EE7-A455-D40249AD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DF694-0857-44BD-8B4C-65444703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8524D-404C-4DB0-AA2B-83F1F70C7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1112-80AA-4CB7-B2E3-775B452C5AB1}" type="datetimeFigureOut">
              <a:rPr lang="th-TH" smtClean="0"/>
              <a:t>14/08/67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02AC6-80B4-4A14-8965-BC6B2B6AF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1C196-467C-49DC-AF79-634DA0584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5227-B64D-4F94-8835-3632A00F01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5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UKTLRlYWc?feature=oembed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6UspGRMu58?list=PLC8y3lF5ZcfhwZl_kVPiNGRsJineNaML1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A9WAAJvHg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IXo_q8Mi7g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5.gif"/><Relationship Id="rId4" Type="http://schemas.openxmlformats.org/officeDocument/2006/relationships/hyperlink" Target="http://www.air-tec.it/radiocorsa/conv_uk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https://www.youtube.com/embed/L5ApslaxNGQ?feature=oembed" TargetMode="External"/><Relationship Id="rId1" Type="http://schemas.openxmlformats.org/officeDocument/2006/relationships/video" Target="https://www.youtube.com/embed/CmtL54ZQ4wM?feature=oembed" TargetMode="External"/><Relationship Id="rId6" Type="http://schemas.openxmlformats.org/officeDocument/2006/relationships/image" Target="../media/image17.gif"/><Relationship Id="rId5" Type="http://schemas.openxmlformats.org/officeDocument/2006/relationships/hyperlink" Target="http://www.air-tec.it/radiocorsa/conv_uk.htm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47">
            <a:extLst>
              <a:ext uri="{FF2B5EF4-FFF2-40B4-BE49-F238E27FC236}">
                <a16:creationId xmlns:a16="http://schemas.microsoft.com/office/drawing/2014/main" id="{26CE8DA8-AD47-452A-8C15-DCEE28D10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9">
            <a:extLst>
              <a:ext uri="{FF2B5EF4-FFF2-40B4-BE49-F238E27FC236}">
                <a16:creationId xmlns:a16="http://schemas.microsoft.com/office/drawing/2014/main" id="{FE5CCC77-8BC2-4CDB-AE94-3A1D48403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03376"/>
            <a:ext cx="12188952" cy="19546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outdoor, flour&#10;&#10;Description automatically generated">
            <a:extLst>
              <a:ext uri="{FF2B5EF4-FFF2-40B4-BE49-F238E27FC236}">
                <a16:creationId xmlns:a16="http://schemas.microsoft.com/office/drawing/2014/main" id="{75264797-4AC0-44AE-9F5F-9ADC11418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r="27545" b="1"/>
          <a:stretch/>
        </p:blipFill>
        <p:spPr>
          <a:xfrm>
            <a:off x="20" y="-3"/>
            <a:ext cx="2980924" cy="4811937"/>
          </a:xfrm>
          <a:prstGeom prst="rect">
            <a:avLst/>
          </a:prstGeom>
        </p:spPr>
      </p:pic>
      <p:pic>
        <p:nvPicPr>
          <p:cNvPr id="18" name="Picture 17" descr="A picture containing outdoor, soil&#10;&#10;Description automatically generated">
            <a:extLst>
              <a:ext uri="{FF2B5EF4-FFF2-40B4-BE49-F238E27FC236}">
                <a16:creationId xmlns:a16="http://schemas.microsoft.com/office/drawing/2014/main" id="{DE7A7531-0139-4240-BD35-33FCD784B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r="36763" b="-2"/>
          <a:stretch/>
        </p:blipFill>
        <p:spPr>
          <a:xfrm>
            <a:off x="3070352" y="10"/>
            <a:ext cx="2980944" cy="4811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44998-188D-4499-A116-532AB1C56E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30684" b="-3"/>
          <a:stretch/>
        </p:blipFill>
        <p:spPr>
          <a:xfrm>
            <a:off x="6140704" y="10"/>
            <a:ext cx="2980944" cy="4809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C5DF7A-88C1-4D9B-9B3F-5F7FB73480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r="32043" b="2"/>
          <a:stretch/>
        </p:blipFill>
        <p:spPr>
          <a:xfrm>
            <a:off x="9211056" y="1"/>
            <a:ext cx="2980944" cy="4809744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5F7FD8A2-4058-498F-98DA-6C2764C42F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27" y="4901187"/>
            <a:ext cx="2385919" cy="1976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D4E04A-F892-46F9-8959-957B1F2C0F19}"/>
              </a:ext>
            </a:extLst>
          </p:cNvPr>
          <p:cNvSpPr/>
          <p:nvPr/>
        </p:nvSpPr>
        <p:spPr>
          <a:xfrm>
            <a:off x="-1541" y="4861120"/>
            <a:ext cx="9795114" cy="19968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Ariatech</a:t>
            </a:r>
            <a:r>
              <a:rPr lang="en-US" sz="3600" dirty="0">
                <a:solidFill>
                  <a:schemeClr val="bg1"/>
                </a:solidFill>
              </a:rPr>
              <a:t> Company Limited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POWDER handling equipment and service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395350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Pneumatic Vacuum Conveying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EC0BA-6149-4D3D-9DE2-6522D8247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80" t="5475" r="30682" b="12318"/>
          <a:stretch/>
        </p:blipFill>
        <p:spPr>
          <a:xfrm>
            <a:off x="1048655" y="472963"/>
            <a:ext cx="3283858" cy="566531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73B9FC-2D7A-4627-8459-06BDD118C5C5}"/>
              </a:ext>
            </a:extLst>
          </p:cNvPr>
          <p:cNvSpPr txBox="1"/>
          <p:nvPr/>
        </p:nvSpPr>
        <p:spPr>
          <a:xfrm>
            <a:off x="5063482" y="2407436"/>
            <a:ext cx="6576032" cy="3832495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80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This product is suitable for bulk material conveying at the following condition:</a:t>
            </a:r>
            <a:endParaRPr lang="en-US" sz="8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Distance: 5 - 20 m                                                                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Conveying Capacity: 250 - 1500 kg/hr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800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Requirement: compressed air @ 6 bar (no electricity)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endParaRPr lang="en-US" sz="8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</a:pPr>
            <a:r>
              <a:rPr lang="en-US" sz="8000" b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Special Features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</a:pPr>
            <a:endParaRPr lang="en-US" sz="8000" b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28600" marR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· Easy disassemble, maintenance and clean.</a:t>
            </a:r>
          </a:p>
          <a:p>
            <a:pPr marL="228600" marR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</a:pPr>
            <a:endParaRPr lang="en-US" sz="8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28600" marR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· Small footprint and easily installed.</a:t>
            </a:r>
          </a:p>
          <a:p>
            <a:pPr marL="228600" marR="0" indent="-2286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Calibri" panose="020F0502020204030204" pitchFamily="34" charset="0"/>
            </a:pPr>
            <a:endParaRPr lang="en-US" sz="80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28600" marR="0" indent="-2286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· Certified by FDA for food and pharmaceutical application.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80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endParaRPr lang="en-US" sz="11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</a:pPr>
            <a:r>
              <a:rPr lang="en-US" sz="11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 </a:t>
            </a:r>
            <a:endParaRPr lang="en-US" sz="11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F486C8-47A4-4710-99AC-A5F2A0BBA5BC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5622C9-1A40-45B3-80A3-B7168533E0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7" t="23382" r="52362" b="69263"/>
          <a:stretch/>
        </p:blipFill>
        <p:spPr>
          <a:xfrm>
            <a:off x="9068950" y="969634"/>
            <a:ext cx="2711240" cy="1116066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89653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3820" cy="1450757"/>
          </a:xfrm>
        </p:spPr>
        <p:txBody>
          <a:bodyPr/>
          <a:lstStyle/>
          <a:p>
            <a:r>
              <a:rPr lang="en-US"/>
              <a:t>How to maintenance</a:t>
            </a:r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9B7DE-BBD2-40F8-97DD-1C70A21DDD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47" t="23382" r="52362" b="69263"/>
          <a:stretch/>
        </p:blipFill>
        <p:spPr>
          <a:xfrm>
            <a:off x="9137189" y="621294"/>
            <a:ext cx="2711240" cy="1116066"/>
          </a:xfrm>
          <a:prstGeom prst="rect">
            <a:avLst/>
          </a:prstGeom>
          <a:ln w="76200">
            <a:noFill/>
          </a:ln>
        </p:spPr>
      </p:pic>
      <p:pic>
        <p:nvPicPr>
          <p:cNvPr id="5" name="Online Media 1" title="Disassembly of a piFLOW® vacuum conveyor">
            <a:hlinkClick r:id="" action="ppaction://media"/>
            <a:extLst>
              <a:ext uri="{FF2B5EF4-FFF2-40B4-BE49-F238E27FC236}">
                <a16:creationId xmlns:a16="http://schemas.microsoft.com/office/drawing/2014/main" id="{96C44470-6C0B-44EA-A95F-93369E739B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35131" y="2048119"/>
            <a:ext cx="5321737" cy="399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CD8F9E-DB66-4E41-A62A-5F434F750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sz="4400" dirty="0"/>
              <a:t>Silo Discharging Solutions</a:t>
            </a:r>
            <a:endParaRPr lang="th-TH" sz="4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EBB8E-57F2-4BB0-9847-5D888C72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AC8A0C-3781-416C-8355-373C09E7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83C4A-6329-4A69-BEA0-3E083CC3E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CECC7C-5582-44EB-86AF-5518D067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" t="77471" r="67237" b="6646"/>
          <a:stretch/>
        </p:blipFill>
        <p:spPr>
          <a:xfrm>
            <a:off x="9060532" y="1542556"/>
            <a:ext cx="2339902" cy="8149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0C66B2-3F33-4B0E-B882-F5DDE3BE9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\\DISKSTATION\Aria Tech Document and Forms\Aria Tech Company Profile\Aria Tech Brochure\Draft\Cattaloc Aria Tech\LOGO\logo-DCL.tif">
            <a:extLst>
              <a:ext uri="{FF2B5EF4-FFF2-40B4-BE49-F238E27FC236}">
                <a16:creationId xmlns:a16="http://schemas.microsoft.com/office/drawing/2014/main" id="{A491B315-0E4B-4226-A6FA-1107511B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980" y="1508828"/>
            <a:ext cx="2309420" cy="84871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EE5BCC-7233-49EF-B467-349F454B3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license plate&#10;&#10;Description automatically generated with medium confidence">
            <a:extLst>
              <a:ext uri="{FF2B5EF4-FFF2-40B4-BE49-F238E27FC236}">
                <a16:creationId xmlns:a16="http://schemas.microsoft.com/office/drawing/2014/main" id="{E61A6408-C6C2-49E1-B260-007FC4A47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2" y="4374660"/>
            <a:ext cx="2331368" cy="45461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3131F57-062B-4BE5-BEDA-58396B3E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7955D90F-BD2A-4D0E-B247-B5C0EAEF3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00" y="3011256"/>
            <a:ext cx="2184542" cy="18097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33AB26-2387-4815-804B-14D924B8294A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3" descr="D:\Users\Manit\CloudStation\Other Technical Document\Other Technical\Logo\header_VibraScrewInc copy.tif">
            <a:extLst>
              <a:ext uri="{FF2B5EF4-FFF2-40B4-BE49-F238E27FC236}">
                <a16:creationId xmlns:a16="http://schemas.microsoft.com/office/drawing/2014/main" id="{2FD3572E-F8DD-4CC7-9CDC-04994131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2725" y="4069634"/>
            <a:ext cx="2463584" cy="7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Loading Spout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arked&#10;&#10;Description automatically generated">
            <a:extLst>
              <a:ext uri="{FF2B5EF4-FFF2-40B4-BE49-F238E27FC236}">
                <a16:creationId xmlns:a16="http://schemas.microsoft.com/office/drawing/2014/main" id="{12B46F76-F0D2-43EE-A9E4-6B0A83A50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0" y="1238443"/>
            <a:ext cx="3266812" cy="435575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D6EB7CE-ECE0-41B1-9514-2E94CD57B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79" y="1496882"/>
            <a:ext cx="3793426" cy="386423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6758C1-F32D-47B9-91AC-6F47F14AF1D4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2CD8F9E-DB66-4E41-A62A-5F434F750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 sz="4400" dirty="0"/>
              <a:t>Silo Discharging Solutions</a:t>
            </a:r>
            <a:endParaRPr lang="th-TH" sz="4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EBB8E-57F2-4BB0-9847-5D888C723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AC8A0C-3781-416C-8355-373C09E7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83C4A-6329-4A69-BEA0-3E083CC3E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CECC7C-5582-44EB-86AF-5518D067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2" t="77471" r="67237" b="6646"/>
          <a:stretch/>
        </p:blipFill>
        <p:spPr>
          <a:xfrm>
            <a:off x="9060532" y="1542556"/>
            <a:ext cx="2339902" cy="81498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0C66B2-3F33-4B0E-B882-F5DDE3BE9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 descr="\\DISKSTATION\Aria Tech Document and Forms\Aria Tech Company Profile\Aria Tech Brochure\Draft\Cattaloc Aria Tech\LOGO\logo-DCL.tif">
            <a:extLst>
              <a:ext uri="{FF2B5EF4-FFF2-40B4-BE49-F238E27FC236}">
                <a16:creationId xmlns:a16="http://schemas.microsoft.com/office/drawing/2014/main" id="{A491B315-0E4B-4226-A6FA-1107511B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980" y="1508828"/>
            <a:ext cx="2309420" cy="84871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EE5BCC-7233-49EF-B467-349F454B3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rgbClr val="56DB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license plate&#10;&#10;Description automatically generated with medium confidence">
            <a:extLst>
              <a:ext uri="{FF2B5EF4-FFF2-40B4-BE49-F238E27FC236}">
                <a16:creationId xmlns:a16="http://schemas.microsoft.com/office/drawing/2014/main" id="{E61A6408-C6C2-49E1-B260-007FC4A47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32" y="4374660"/>
            <a:ext cx="2331368" cy="45461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3131F57-062B-4BE5-BEDA-58396B3E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7955D90F-BD2A-4D0E-B247-B5C0EAEF3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00" y="3011256"/>
            <a:ext cx="2184542" cy="18097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33AB26-2387-4815-804B-14D924B8294A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3" descr="D:\Users\Manit\CloudStation\Other Technical Document\Other Technical\Logo\header_VibraScrewInc copy.tif">
            <a:extLst>
              <a:ext uri="{FF2B5EF4-FFF2-40B4-BE49-F238E27FC236}">
                <a16:creationId xmlns:a16="http://schemas.microsoft.com/office/drawing/2014/main" id="{2FD3572E-F8DD-4CC7-9CDC-04994131D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074" y="4069634"/>
            <a:ext cx="2463584" cy="75139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Flat bottom silo discharge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7D14A-FBFF-4AB3-B16E-AE29EE537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0" y="832012"/>
            <a:ext cx="5299675" cy="326497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95989-9470-4A35-AFD8-6D2646524582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Online Media 2" title="MORILLON SYSTEMS - HYDRASCREW / HYDRAUGYRE">
            <a:hlinkClick r:id="" action="ppaction://media"/>
            <a:extLst>
              <a:ext uri="{FF2B5EF4-FFF2-40B4-BE49-F238E27FC236}">
                <a16:creationId xmlns:a16="http://schemas.microsoft.com/office/drawing/2014/main" id="{1113B9DE-E116-4668-9E89-E15CC940FD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935135" y="857526"/>
            <a:ext cx="5939135" cy="33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3820" cy="1450757"/>
          </a:xfrm>
        </p:spPr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2CBF1AF-4027-4D03-9AA2-6E10A4077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919657"/>
              </p:ext>
            </p:extLst>
          </p:nvPr>
        </p:nvGraphicFramePr>
        <p:xfrm>
          <a:off x="1066800" y="2305050"/>
          <a:ext cx="10058400" cy="224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547DC7B-2AD5-46F9-A4BD-E3A0BD6F5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212367"/>
            <a:ext cx="1930400" cy="1599228"/>
          </a:xfrm>
          <a:prstGeom prst="rect">
            <a:avLst/>
          </a:prstGeom>
        </p:spPr>
      </p:pic>
      <p:pic>
        <p:nvPicPr>
          <p:cNvPr id="7" name="Picture 4" descr="material">
            <a:extLst>
              <a:ext uri="{FF2B5EF4-FFF2-40B4-BE49-F238E27FC236}">
                <a16:creationId xmlns:a16="http://schemas.microsoft.com/office/drawing/2014/main" id="{0AD61030-5515-4F2B-991A-1193280F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5956"/>
            <a:ext cx="12192000" cy="159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BA77-9D6E-4910-A653-CE77B5B04A5F}"/>
              </a:ext>
            </a:extLst>
          </p:cNvPr>
          <p:cNvSpPr/>
          <p:nvPr/>
        </p:nvSpPr>
        <p:spPr>
          <a:xfrm>
            <a:off x="-6219" y="0"/>
            <a:ext cx="276306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657CEF-ED70-46EA-9DCF-2EEE2FAEADDC}"/>
              </a:ext>
            </a:extLst>
          </p:cNvPr>
          <p:cNvSpPr txBox="1">
            <a:spLocks/>
          </p:cNvSpPr>
          <p:nvPr/>
        </p:nvSpPr>
        <p:spPr>
          <a:xfrm>
            <a:off x="41266" y="2361061"/>
            <a:ext cx="2756848" cy="8052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FFFF"/>
                </a:solidFill>
              </a:rPr>
              <a:t>Vacuum conveying system for Plastic chip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824C40-248E-442E-8658-DEB871453A6F}"/>
              </a:ext>
            </a:extLst>
          </p:cNvPr>
          <p:cNvCxnSpPr>
            <a:cxnSpLocks/>
          </p:cNvCxnSpPr>
          <p:nvPr/>
        </p:nvCxnSpPr>
        <p:spPr>
          <a:xfrm>
            <a:off x="529477" y="3322964"/>
            <a:ext cx="16916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4994F26-A1F2-4CB2-84E5-6868F0F89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0" y="3691722"/>
            <a:ext cx="1930400" cy="1599228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A704127-A91B-44EA-A323-4E0B8319E2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43" t="25062" r="29478" b="18194"/>
          <a:stretch/>
        </p:blipFill>
        <p:spPr>
          <a:xfrm>
            <a:off x="3217558" y="97843"/>
            <a:ext cx="8181792" cy="6662314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B853605-453A-4504-82BE-651770B3B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72" y="4038511"/>
            <a:ext cx="1093194" cy="905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2FF39D-A2E5-4583-A69B-791625828C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47" t="23382" r="52362" b="69263"/>
          <a:stretch/>
        </p:blipFill>
        <p:spPr>
          <a:xfrm>
            <a:off x="3176293" y="714406"/>
            <a:ext cx="1858591" cy="706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67E77-F7D1-4F60-82EF-8043215C3C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47" t="23382" r="52362" b="69263"/>
          <a:stretch/>
        </p:blipFill>
        <p:spPr>
          <a:xfrm>
            <a:off x="10620180" y="275018"/>
            <a:ext cx="1348740" cy="512349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EC57427D-FBD2-4C5C-B79D-1DEF477CB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018" y="2415287"/>
            <a:ext cx="1093194" cy="9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5" name="Straight Connector 8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85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1E2184-D186-4A13-A712-3ACA4CC223F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27340"/>
          <a:stretch/>
        </p:blipFill>
        <p:spPr bwMode="auto">
          <a:xfrm>
            <a:off x="4086430" y="-1"/>
            <a:ext cx="3995023" cy="491507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BEA6D8-59F8-42BB-A9F2-8ED362A5495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r="-5" b="10020"/>
          <a:stretch/>
        </p:blipFill>
        <p:spPr bwMode="auto">
          <a:xfrm>
            <a:off x="8160307" y="-975"/>
            <a:ext cx="4034999" cy="2411818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C6B5D-1433-48E6-B633-8F9AA870A6E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r="-2" b="21353"/>
          <a:stretch/>
        </p:blipFill>
        <p:spPr bwMode="auto">
          <a:xfrm>
            <a:off x="8120109" y="2456563"/>
            <a:ext cx="4031693" cy="2411818"/>
          </a:xfrm>
          <a:prstGeom prst="rect">
            <a:avLst/>
          </a:prstGeom>
          <a:noFill/>
        </p:spPr>
      </p:pic>
      <p:sp>
        <p:nvSpPr>
          <p:cNvPr id="97" name="Rectangle 8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</a:rPr>
              <a:t>Dense phase conveying of CaCO3 and PVC powder, Rayong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F030CC-F52F-4B03-89FD-3CE61B0AF78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671"/>
          <a:stretch/>
        </p:blipFill>
        <p:spPr bwMode="auto">
          <a:xfrm>
            <a:off x="20" y="1"/>
            <a:ext cx="3991664" cy="4914101"/>
          </a:xfrm>
          <a:prstGeom prst="rect">
            <a:avLst/>
          </a:prstGeom>
          <a:noFill/>
        </p:spPr>
      </p:pic>
      <p:cxnSp>
        <p:nvCxnSpPr>
          <p:cNvPr id="98" name="Straight Connector 8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4B95989-9470-4A35-AFD8-6D2646524582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73BA77-9D6E-4910-A653-CE77B5B04A5F}"/>
              </a:ext>
            </a:extLst>
          </p:cNvPr>
          <p:cNvSpPr/>
          <p:nvPr/>
        </p:nvSpPr>
        <p:spPr>
          <a:xfrm>
            <a:off x="-6219" y="0"/>
            <a:ext cx="2763068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657CEF-ED70-46EA-9DCF-2EEE2FAEADDC}"/>
              </a:ext>
            </a:extLst>
          </p:cNvPr>
          <p:cNvSpPr txBox="1">
            <a:spLocks/>
          </p:cNvSpPr>
          <p:nvPr/>
        </p:nvSpPr>
        <p:spPr>
          <a:xfrm>
            <a:off x="41266" y="2361061"/>
            <a:ext cx="2756848" cy="805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FFFF"/>
                </a:solidFill>
              </a:rPr>
              <a:t>System design and integration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824C40-248E-442E-8658-DEB871453A6F}"/>
              </a:ext>
            </a:extLst>
          </p:cNvPr>
          <p:cNvCxnSpPr>
            <a:cxnSpLocks/>
          </p:cNvCxnSpPr>
          <p:nvPr/>
        </p:nvCxnSpPr>
        <p:spPr>
          <a:xfrm>
            <a:off x="529477" y="3322964"/>
            <a:ext cx="169167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EE7A60E-808F-4A2E-BFB1-9CB4823CC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4" t="29939" r="21885" b="9518"/>
          <a:stretch/>
        </p:blipFill>
        <p:spPr>
          <a:xfrm>
            <a:off x="2756849" y="381607"/>
            <a:ext cx="9320261" cy="582812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4994F26-A1F2-4CB2-84E5-6868F0F89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0" y="3691722"/>
            <a:ext cx="1930400" cy="159922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FBE23B0-2561-4D02-93A1-D8E0BFC2C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08" y="3691720"/>
            <a:ext cx="1093194" cy="905650"/>
          </a:xfrm>
          <a:prstGeom prst="rect">
            <a:avLst/>
          </a:prstGeom>
        </p:spPr>
      </p:pic>
      <p:pic>
        <p:nvPicPr>
          <p:cNvPr id="12" name="Picture 11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986770F8-B345-4C72-8B5E-6198378C66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8" t="20586" r="58662" b="58404"/>
          <a:stretch/>
        </p:blipFill>
        <p:spPr>
          <a:xfrm>
            <a:off x="3360018" y="536926"/>
            <a:ext cx="1723967" cy="538996"/>
          </a:xfrm>
          <a:prstGeom prst="rect">
            <a:avLst/>
          </a:prstGeom>
        </p:spPr>
      </p:pic>
      <p:pic>
        <p:nvPicPr>
          <p:cNvPr id="13" name="Picture 12" descr="Graphical user interface, PowerPoint&#10;&#10;Description automatically generated">
            <a:extLst>
              <a:ext uri="{FF2B5EF4-FFF2-40B4-BE49-F238E27FC236}">
                <a16:creationId xmlns:a16="http://schemas.microsoft.com/office/drawing/2014/main" id="{8EE1808C-08DD-4E2C-802D-48502371F2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38" t="20586" r="58662" b="58404"/>
          <a:stretch/>
        </p:blipFill>
        <p:spPr>
          <a:xfrm>
            <a:off x="9831331" y="2890004"/>
            <a:ext cx="1723967" cy="538996"/>
          </a:xfrm>
          <a:prstGeom prst="rect">
            <a:avLst/>
          </a:prstGeom>
        </p:spPr>
      </p:pic>
      <p:pic>
        <p:nvPicPr>
          <p:cNvPr id="14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44761EFB-DBA4-418B-A871-37AF8FEC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66" y="4829633"/>
            <a:ext cx="1706634" cy="92263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Pneumatic conveying solution</a:t>
            </a:r>
          </a:p>
        </p:txBody>
      </p:sp>
      <p:pic>
        <p:nvPicPr>
          <p:cNvPr id="14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344BA7A6-3D8D-489F-AFA9-11A0B15C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069670"/>
            <a:ext cx="5130782" cy="2773784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EE841D58-6832-4DCC-B881-0943BF94B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7" t="23382" r="52362" b="69263"/>
          <a:stretch/>
        </p:blipFill>
        <p:spPr>
          <a:xfrm>
            <a:off x="6417716" y="1482042"/>
            <a:ext cx="5130778" cy="1949041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144253B6-2101-4401-B1C6-805D5E205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87" y="5089686"/>
            <a:ext cx="1619987" cy="1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3820" cy="1450757"/>
          </a:xfrm>
        </p:spPr>
        <p:txBody>
          <a:bodyPr/>
          <a:lstStyle/>
          <a:p>
            <a:r>
              <a:rPr lang="en-US" dirty="0"/>
              <a:t>Pneumatic Conveying</a:t>
            </a:r>
            <a:endParaRPr lang="th-TH" dirty="0"/>
          </a:p>
        </p:txBody>
      </p:sp>
      <p:pic>
        <p:nvPicPr>
          <p:cNvPr id="8" name="Picture 14" descr="pnuconvey1.gif (6016 bytes)">
            <a:extLst>
              <a:ext uri="{FF2B5EF4-FFF2-40B4-BE49-F238E27FC236}">
                <a16:creationId xmlns:a16="http://schemas.microsoft.com/office/drawing/2014/main" id="{BE8C5604-D22A-4E85-B2A2-5E1807E32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6"/>
          <a:stretch/>
        </p:blipFill>
        <p:spPr bwMode="auto">
          <a:xfrm>
            <a:off x="136170" y="2353011"/>
            <a:ext cx="5642601" cy="331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34FD3326-21C6-446E-B342-3186BEC88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41" y="254342"/>
            <a:ext cx="274319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ense Phase Photo2">
            <a:extLst>
              <a:ext uri="{FF2B5EF4-FFF2-40B4-BE49-F238E27FC236}">
                <a16:creationId xmlns:a16="http://schemas.microsoft.com/office/drawing/2014/main" id="{418EC451-4B92-4AFA-B267-3CD20EC6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8435"/>
            <a:ext cx="5520629" cy="361506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D01BB7EE-24DB-428B-9754-B20CC059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639" y="5851365"/>
            <a:ext cx="165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u="sng" dirty="0">
                <a:solidFill>
                  <a:srgbClr val="FFC000"/>
                </a:solidFill>
              </a:rPr>
              <a:t>Dense phase</a:t>
            </a:r>
            <a:endParaRPr lang="th-TH" sz="1600" b="1" u="sng" dirty="0">
              <a:solidFill>
                <a:srgbClr val="FFC000"/>
              </a:solidFill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F5151170-4558-4034-AE79-3D547FBB4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77" y="5851365"/>
            <a:ext cx="3011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Dilute phase conveying</a:t>
            </a:r>
            <a:endParaRPr lang="th-TH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3820" cy="1450757"/>
          </a:xfrm>
        </p:spPr>
        <p:txBody>
          <a:bodyPr/>
          <a:lstStyle/>
          <a:p>
            <a:r>
              <a:rPr lang="en-US" dirty="0"/>
              <a:t>Dilute Vs Dense Phase Pneumatic Conveying</a:t>
            </a:r>
            <a:endParaRPr lang="th-TH" dirty="0"/>
          </a:p>
        </p:txBody>
      </p:sp>
      <p:pic>
        <p:nvPicPr>
          <p:cNvPr id="10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34FD3326-21C6-446E-B342-3186BEC88F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41" y="254342"/>
            <a:ext cx="274319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pnuconvey1.gif (6016 bytes)">
            <a:extLst>
              <a:ext uri="{FF2B5EF4-FFF2-40B4-BE49-F238E27FC236}">
                <a16:creationId xmlns:a16="http://schemas.microsoft.com/office/drawing/2014/main" id="{9B03CAF2-46B7-4E29-BAC7-75E5EB3A4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0" y="2070004"/>
            <a:ext cx="5046825" cy="38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nline Media 2" title="Dilute convey">
            <a:hlinkClick r:id="" action="ppaction://media"/>
            <a:extLst>
              <a:ext uri="{FF2B5EF4-FFF2-40B4-BE49-F238E27FC236}">
                <a16:creationId xmlns:a16="http://schemas.microsoft.com/office/drawing/2014/main" id="{6CE45440-200E-401D-832F-AAE9119E92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346066" y="2244046"/>
            <a:ext cx="4608560" cy="3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608560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Conventional Dense Phase Pneumatic Conveying</a:t>
            </a:r>
          </a:p>
        </p:txBody>
      </p:sp>
      <p:pic>
        <p:nvPicPr>
          <p:cNvPr id="6" name="Picture 3" descr="3">
            <a:hlinkClick r:id="rId4"/>
            <a:extLst>
              <a:ext uri="{FF2B5EF4-FFF2-40B4-BE49-F238E27FC236}">
                <a16:creationId xmlns:a16="http://schemas.microsoft.com/office/drawing/2014/main" id="{063B4209-D946-4F0A-81B5-8276A1735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180" y="3678834"/>
            <a:ext cx="6104693" cy="24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672A3B1-8EDA-4659-B988-1CE1EBCB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9B0D0048-BAEA-4B7A-BE2A-FD3FBE85DF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936" y="4576911"/>
            <a:ext cx="274319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B84D4E-9C15-4613-B00C-891CCC9A21A0}"/>
              </a:ext>
            </a:extLst>
          </p:cNvPr>
          <p:cNvSpPr/>
          <p:nvPr/>
        </p:nvSpPr>
        <p:spPr>
          <a:xfrm>
            <a:off x="-5878" y="6400800"/>
            <a:ext cx="12197878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Online Media 4" title="Dense Phase Conventional Conveying">
            <a:hlinkClick r:id="" action="ppaction://media"/>
            <a:extLst>
              <a:ext uri="{FF2B5EF4-FFF2-40B4-BE49-F238E27FC236}">
                <a16:creationId xmlns:a16="http://schemas.microsoft.com/office/drawing/2014/main" id="{6F646CED-547B-47FF-BC62-5D9329DEC6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20505" y="230937"/>
            <a:ext cx="5575495" cy="33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465509" cy="1450757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Full-Pipeline Dense Phase Pneumatic Conveying</a:t>
            </a:r>
            <a:endParaRPr lang="th-TH" sz="33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4">
            <a:hlinkClick r:id="rId5"/>
            <a:extLst>
              <a:ext uri="{FF2B5EF4-FFF2-40B4-BE49-F238E27FC236}">
                <a16:creationId xmlns:a16="http://schemas.microsoft.com/office/drawing/2014/main" id="{F4381A67-CE0F-44A0-913E-84C13EF5F0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183" y="2945721"/>
            <a:ext cx="6826250" cy="27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7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DBEE8ECD-AB4C-4BEB-A7AB-F2F27790F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08" y="580213"/>
            <a:ext cx="274319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Dense phase vertical full pipeline">
            <a:hlinkClick r:id="" action="ppaction://media"/>
            <a:extLst>
              <a:ext uri="{FF2B5EF4-FFF2-40B4-BE49-F238E27FC236}">
                <a16:creationId xmlns:a16="http://schemas.microsoft.com/office/drawing/2014/main" id="{2BF62495-8388-4A7C-96FF-D5F8EF8ED0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723075" y="330525"/>
            <a:ext cx="3826499" cy="2869875"/>
          </a:xfrm>
          <a:prstGeom prst="rect">
            <a:avLst/>
          </a:prstGeom>
        </p:spPr>
      </p:pic>
      <p:pic>
        <p:nvPicPr>
          <p:cNvPr id="7" name="Online Media 6" title="Dense phase horizontal full pipeline">
            <a:hlinkClick r:id="" action="ppaction://media"/>
            <a:extLst>
              <a:ext uri="{FF2B5EF4-FFF2-40B4-BE49-F238E27FC236}">
                <a16:creationId xmlns:a16="http://schemas.microsoft.com/office/drawing/2014/main" id="{41FF1BD6-8AAF-4D2C-A138-A75431B863D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7723075" y="3235720"/>
            <a:ext cx="3826500" cy="28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73820" cy="1450757"/>
          </a:xfrm>
        </p:spPr>
        <p:txBody>
          <a:bodyPr/>
          <a:lstStyle/>
          <a:p>
            <a:r>
              <a:rPr lang="en-US" dirty="0"/>
              <a:t>Dense Phase Pneumatic Conveying</a:t>
            </a:r>
            <a:endParaRPr lang="th-TH" dirty="0"/>
          </a:p>
        </p:txBody>
      </p:sp>
      <p:pic>
        <p:nvPicPr>
          <p:cNvPr id="9" name="Picture 10" descr="DSCF0002">
            <a:extLst>
              <a:ext uri="{FF2B5EF4-FFF2-40B4-BE49-F238E27FC236}">
                <a16:creationId xmlns:a16="http://schemas.microsoft.com/office/drawing/2014/main" id="{E33F8349-68D9-4B1A-B5E4-88663BA3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2046143"/>
            <a:ext cx="4586069" cy="34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OSFA0049">
            <a:extLst>
              <a:ext uri="{FF2B5EF4-FFF2-40B4-BE49-F238E27FC236}">
                <a16:creationId xmlns:a16="http://schemas.microsoft.com/office/drawing/2014/main" id="{984B105E-EE0F-4373-89A4-42B0B679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7" y="2046143"/>
            <a:ext cx="3506860" cy="41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KARON3trasporti">
            <a:extLst>
              <a:ext uri="{FF2B5EF4-FFF2-40B4-BE49-F238E27FC236}">
                <a16:creationId xmlns:a16="http://schemas.microsoft.com/office/drawing/2014/main" id="{06C3C193-4C0C-4399-B0B2-54F6C8B5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959" y="2046142"/>
            <a:ext cx="3388638" cy="41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3E69F770-F8B4-4C27-97B5-83EDA8A0E5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41" y="254342"/>
            <a:ext cx="274319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4A37DD3-1B84-4776-94E1-C0AAA5C0F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6" descr="\\DISKSTATION\Aria Tech Document and Forms\Aria Tech Company Profile\Aria Tech Brochure\Draft\Cattaloc Aria Tech\LOGO\Logo Air Tech copy.tif">
            <a:extLst>
              <a:ext uri="{FF2B5EF4-FFF2-40B4-BE49-F238E27FC236}">
                <a16:creationId xmlns:a16="http://schemas.microsoft.com/office/drawing/2014/main" id="{344BA7A6-3D8D-489F-AFA9-11A0B15C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069670"/>
            <a:ext cx="5130782" cy="277378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iagram&#10;&#10;Description automatically generated with low confidence">
            <a:extLst>
              <a:ext uri="{FF2B5EF4-FFF2-40B4-BE49-F238E27FC236}">
                <a16:creationId xmlns:a16="http://schemas.microsoft.com/office/drawing/2014/main" id="{EE841D58-6832-4DCC-B881-0943BF94B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7" t="23382" r="52362" b="69263"/>
          <a:stretch/>
        </p:blipFill>
        <p:spPr>
          <a:xfrm>
            <a:off x="6417716" y="1482042"/>
            <a:ext cx="5130778" cy="19490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9D07A-B09E-4ADB-83DD-E9EA710E35DD}"/>
              </a:ext>
            </a:extLst>
          </p:cNvPr>
          <p:cNvSpPr/>
          <p:nvPr/>
        </p:nvSpPr>
        <p:spPr>
          <a:xfrm>
            <a:off x="-5878" y="4908961"/>
            <a:ext cx="12197878" cy="1949040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C6B2E-FD0C-49E9-8927-EB23B750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Pneumatic conveying solution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2BE3ADA-ACB4-4277-9D00-CED9BEE6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87" y="5089686"/>
            <a:ext cx="1619987" cy="13420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8BBBC5-80F3-4E13-AB4C-05A7A8125333}"/>
              </a:ext>
            </a:extLst>
          </p:cNvPr>
          <p:cNvCxnSpPr/>
          <p:nvPr/>
        </p:nvCxnSpPr>
        <p:spPr>
          <a:xfrm>
            <a:off x="8543499" y="5120639"/>
            <a:ext cx="0" cy="15804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40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 (widescreen)</Template>
  <TotalTime>6551</TotalTime>
  <Words>356</Words>
  <Application>Microsoft Office PowerPoint</Application>
  <PresentationFormat>Widescreen</PresentationFormat>
  <Paragraphs>74</Paragraphs>
  <Slides>18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Franklin Gothic Book</vt:lpstr>
      <vt:lpstr>1_RetrospectVTI</vt:lpstr>
      <vt:lpstr>Office Theme</vt:lpstr>
      <vt:lpstr>Ariatech Company Limited</vt:lpstr>
      <vt:lpstr>PowerPoint Presentation</vt:lpstr>
      <vt:lpstr>Pneumatic conveying solution</vt:lpstr>
      <vt:lpstr>Pneumatic Conveying</vt:lpstr>
      <vt:lpstr>Dilute Vs Dense Phase Pneumatic Conveying</vt:lpstr>
      <vt:lpstr>Conventional Dense Phase Pneumatic Conveying</vt:lpstr>
      <vt:lpstr>Full-Pipeline Dense Phase Pneumatic Conveying</vt:lpstr>
      <vt:lpstr>Dense Phase Pneumatic Conveying</vt:lpstr>
      <vt:lpstr>Pneumatic conveying solution</vt:lpstr>
      <vt:lpstr>Pneumatic Vacuum Conveying</vt:lpstr>
      <vt:lpstr>How to maintenance</vt:lpstr>
      <vt:lpstr>Silo Discharging Solutions</vt:lpstr>
      <vt:lpstr>Loading Spout</vt:lpstr>
      <vt:lpstr>Silo Discharging Solutions</vt:lpstr>
      <vt:lpstr>Flat bottom silo discharge</vt:lpstr>
      <vt:lpstr>Introduction</vt:lpstr>
      <vt:lpstr>PowerPoint Presentation</vt:lpstr>
      <vt:lpstr>Dense phase conveying of CaCO3 and PVC powder, Rayong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Athit Phongmekin</dc:creator>
  <cp:lastModifiedBy>Athit Phongmekin</cp:lastModifiedBy>
  <cp:revision>100</cp:revision>
  <dcterms:created xsi:type="dcterms:W3CDTF">2021-08-05T03:59:24Z</dcterms:created>
  <dcterms:modified xsi:type="dcterms:W3CDTF">2024-08-14T06:48:41Z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